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2" name="Author and Date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70000" y="4546600"/>
            <a:ext cx="21844000" cy="4678065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270000" y="4659369"/>
            <a:ext cx="21844000" cy="43942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Northern Lights display over a snowy landscape"/>
          <p:cNvSpPr/>
          <p:nvPr>
            <p:ph type="pic" sz="half" idx="21"/>
          </p:nvPr>
        </p:nvSpPr>
        <p:spPr>
          <a:xfrm>
            <a:off x="12192000" y="62293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Colorful clouds against a starry night sky"/>
          <p:cNvSpPr/>
          <p:nvPr>
            <p:ph type="pic" sz="half" idx="22"/>
          </p:nvPr>
        </p:nvSpPr>
        <p:spPr>
          <a:xfrm>
            <a:off x="12192000" y="-641351"/>
            <a:ext cx="12192000" cy="812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Northern Lights display over a snowy mountain landscape"/>
          <p:cNvSpPr/>
          <p:nvPr>
            <p:ph type="pic" idx="23"/>
          </p:nvPr>
        </p:nvSpPr>
        <p:spPr>
          <a:xfrm>
            <a:off x="-1" y="-2258501"/>
            <a:ext cx="12166601" cy="18233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Northern Lights display over a snowy landscap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Northern Lights display in a dark night sky over mountains"/>
          <p:cNvSpPr/>
          <p:nvPr>
            <p:ph type="pic" idx="21"/>
          </p:nvPr>
        </p:nvSpPr>
        <p:spPr>
          <a:xfrm>
            <a:off x="0" y="-762000"/>
            <a:ext cx="24384000" cy="1524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lorful clouds against a starry night sky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70000" y="3886200"/>
            <a:ext cx="9652000" cy="3200202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Northern Lights display over a snowy mountain landscape"/>
          <p:cNvSpPr/>
          <p:nvPr>
            <p:ph type="pic" idx="21"/>
          </p:nvPr>
        </p:nvSpPr>
        <p:spPr>
          <a:xfrm>
            <a:off x="12204700" y="-2277533"/>
            <a:ext cx="12192000" cy="182710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Slide Subtitle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/>
            </a:lvl1pPr>
            <a:lvl2pPr marL="0" indent="457200" defTabSz="825500">
              <a:buClrTx/>
              <a:buSzTx/>
              <a:buNone/>
              <a:defRPr spc="-55" sz="5500"/>
            </a:lvl2pPr>
            <a:lvl3pPr marL="0" indent="914400" defTabSz="825500">
              <a:buClrTx/>
              <a:buSzTx/>
              <a:buNone/>
              <a:defRPr spc="-55" sz="5500"/>
            </a:lvl3pPr>
            <a:lvl4pPr marL="0" indent="1371600" defTabSz="825500">
              <a:buClrTx/>
              <a:buSzTx/>
              <a:buNone/>
              <a:defRPr spc="-55" sz="5500"/>
            </a:lvl4pPr>
            <a:lvl5pPr marL="0" indent="1828800" defTabSz="825500">
              <a:buClrTx/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Blockchainia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Blockchainia</a:t>
            </a:r>
          </a:p>
        </p:txBody>
      </p:sp>
      <p:sp>
        <p:nvSpPr>
          <p:cNvPr id="152" name="Ed Anderson 13 Feb 2023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Ed Anderson 13 Feb 2023</a:t>
            </a:r>
          </a:p>
        </p:txBody>
      </p:sp>
      <p:sp>
        <p:nvSpPr>
          <p:cNvPr id="153" name="A Web3 Gaming Distribution and Online Multiplayer Gaming Infrastructur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Web3 Gaming Distribution and Online Multiplayer Gaming Infrastructure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What Nex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Next?</a:t>
            </a:r>
          </a:p>
        </p:txBody>
      </p:sp>
      <p:sp>
        <p:nvSpPr>
          <p:cNvPr id="197" name="Projected Potential Revenue: Online Multiplayer Community…"/>
          <p:cNvSpPr txBox="1"/>
          <p:nvPr>
            <p:ph type="body" idx="21"/>
          </p:nvPr>
        </p:nvSpPr>
        <p:spPr>
          <a:xfrm>
            <a:off x="1270000" y="2133600"/>
            <a:ext cx="21844000" cy="15574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652145">
              <a:defRPr sz="4266"/>
            </a:pPr>
            <a:r>
              <a:t>Projected Potential Revenue: Online Multiplayer Community</a:t>
            </a:r>
          </a:p>
          <a:p>
            <a:pPr defTabSz="652145">
              <a:defRPr sz="4266"/>
            </a:pPr>
            <a:r>
              <a:t>(Per Server Projections)</a:t>
            </a:r>
          </a:p>
        </p:txBody>
      </p:sp>
      <p:sp>
        <p:nvSpPr>
          <p:cNvPr id="198" name="NFTs in Collection NFT Price Quantity per Purchase…"/>
          <p:cNvSpPr txBox="1"/>
          <p:nvPr>
            <p:ph type="body" sz="half" idx="1"/>
          </p:nvPr>
        </p:nvSpPr>
        <p:spPr>
          <a:xfrm>
            <a:off x="1270000" y="4267200"/>
            <a:ext cx="10809868" cy="8432800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None/>
              <a:defRPr b="1" sz="1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NFTs in Collection	NFT Price	Quantity per Purchase</a:t>
            </a:r>
          </a:p>
          <a:p>
            <a:pPr marL="0" indent="0" defTabSz="457200">
              <a:spcBef>
                <a:spcPts val="0"/>
              </a:spcBef>
              <a:buClrTx/>
              <a:buSzTx/>
              <a:buNone/>
              <a:defRPr sz="1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10,000	$3.00	1	$30,000</a:t>
            </a:r>
          </a:p>
          <a:p>
            <a:pPr marL="0" indent="0" defTabSz="457200">
              <a:spcBef>
                <a:spcPts val="0"/>
              </a:spcBef>
              <a:buClrTx/>
              <a:buSzTx/>
              <a:buNone/>
              <a:defRPr sz="1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100,000	$12.00	5	$240,000</a:t>
            </a:r>
          </a:p>
          <a:p>
            <a:pPr marL="0" indent="0" defTabSz="457200">
              <a:spcBef>
                <a:spcPts val="0"/>
              </a:spcBef>
              <a:buClrTx/>
              <a:buSzTx/>
              <a:buNone/>
              <a:defRPr b="1" sz="1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1,000,000	$10.00	5	$2,000,000z</a:t>
            </a:r>
          </a:p>
        </p:txBody>
      </p:sp>
      <p:graphicFrame>
        <p:nvGraphicFramePr>
          <p:cNvPr id="199" name="Projected Online Multiplayer Infrastructure Revenue ($USD)-1"/>
          <p:cNvGraphicFramePr/>
          <p:nvPr/>
        </p:nvGraphicFramePr>
        <p:xfrm>
          <a:off x="2623669" y="4252631"/>
          <a:ext cx="18318937" cy="752327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903747"/>
                <a:gridCol w="2426714"/>
                <a:gridCol w="2231980"/>
                <a:gridCol w="2133510"/>
                <a:gridCol w="1568591"/>
                <a:gridCol w="1608338"/>
                <a:gridCol w="1608338"/>
                <a:gridCol w="1608338"/>
                <a:gridCol w="1608338"/>
                <a:gridCol w="1608338"/>
              </a:tblGrid>
              <a:tr h="351332">
                <a:tc gridSpan="10">
                  <a:txBody>
                    <a:bodyPr/>
                    <a:lstStyle/>
                    <a:p>
                      <a:pPr defTabSz="457200">
                        <a:spcBef>
                          <a:spcPts val="600"/>
                        </a:spcBef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Projected Online Multiplayer Infrastructure Revenue ($USD)-1</a:t>
                      </a:r>
                    </a:p>
                  </a:txBody>
                  <a:tcPr marL="50800" marR="50800" marT="50800" marB="50800" anchor="ctr" anchorCtr="0" horzOverflow="overflow">
                    <a:lnL/>
                    <a:lnR/>
                    <a:lnT/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1276069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Price per Game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56C1FF"/>
                        </a:gs>
                        <a:gs pos="100000">
                          <a:schemeClr val="accent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 sz="18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rPr sz="1500"/>
                        <a:t>Daily Active User </a:t>
                      </a:r>
                      <a:r>
                        <a:t>Projection Low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56C1FF"/>
                        </a:gs>
                        <a:gs pos="100000">
                          <a:schemeClr val="accent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b="1" sz="15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Daily Active User </a:t>
                      </a:r>
                      <a:r>
                        <a:rPr sz="1700"/>
                        <a:t>Projection High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56C1FF"/>
                        </a:gs>
                        <a:gs pos="100000">
                          <a:schemeClr val="accent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Average Game_Length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56C1FF"/>
                        </a:gs>
                        <a:gs pos="100000">
                          <a:schemeClr val="accent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Total Minutes Engaged Low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56C1FF"/>
                        </a:gs>
                        <a:gs pos="100000">
                          <a:schemeClr val="accent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Total Minutes Engaged Low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56C1FF"/>
                        </a:gs>
                        <a:gs pos="100000">
                          <a:schemeClr val="accent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Weekly Revenue Low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56C1FF"/>
                        </a:gs>
                        <a:gs pos="100000">
                          <a:schemeClr val="accent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Weekly Revenue High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56C1FF"/>
                        </a:gs>
                        <a:gs pos="100000">
                          <a:schemeClr val="accent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Yearly Revenue Low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56C1FF"/>
                        </a:gs>
                        <a:gs pos="100000">
                          <a:schemeClr val="accent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Yearly Revenue High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56C1FF"/>
                        </a:gs>
                        <a:gs pos="100000">
                          <a:schemeClr val="accent1"/>
                        </a:gs>
                      </a:gsLst>
                      <a:lin ang="5400000" scaled="0"/>
                    </a:gradFill>
                  </a:tcPr>
                </a:tc>
              </a:tr>
              <a:tr h="779938"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$0.03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1m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15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$18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$900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$936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$46,800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</a:tr>
              <a:tr h="779938"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$0.03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3m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15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$30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$1,200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$1,560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$62,400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</a:tr>
              <a:tr h="779938"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$0.10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1m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15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$60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$3,000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$3,120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$156,000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</a:tr>
              <a:tr h="779938"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$0.10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3m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15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$100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$4,000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$5,200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$208,000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</a:tr>
              <a:tr h="779938"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$0.25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1m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15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$150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$7,500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$7,800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$390,000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</a:tr>
              <a:tr h="779938"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$0.25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3m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15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$250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$10,000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$13,000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$520,000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What Gamers Wa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Gamers Want</a:t>
            </a:r>
          </a:p>
        </p:txBody>
      </p:sp>
      <p:sp>
        <p:nvSpPr>
          <p:cNvPr id="156" name="Our Nich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Our Niche</a:t>
            </a:r>
          </a:p>
        </p:txBody>
      </p:sp>
      <p:sp>
        <p:nvSpPr>
          <p:cNvPr id="157" name="Current “web 2.0” Competition lacks:…"/>
          <p:cNvSpPr txBox="1"/>
          <p:nvPr>
            <p:ph type="body" sz="half" idx="1"/>
          </p:nvPr>
        </p:nvSpPr>
        <p:spPr>
          <a:xfrm>
            <a:off x="972858" y="5011912"/>
            <a:ext cx="14101918" cy="6068118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5300"/>
            </a:pPr>
            <a:r>
              <a:t>Current “web 2.0” Competition lacks:</a:t>
            </a:r>
          </a:p>
          <a:p>
            <a:pPr lvl="1">
              <a:defRPr sz="5300"/>
            </a:pPr>
            <a:r>
              <a:t>Tradable in-game items</a:t>
            </a:r>
          </a:p>
          <a:p>
            <a:pPr lvl="1">
              <a:defRPr sz="5300"/>
            </a:pPr>
            <a:r>
              <a:t>A consumer palatable Value Proposition</a:t>
            </a:r>
          </a:p>
          <a:p>
            <a:pPr lvl="2">
              <a:defRPr sz="5300"/>
            </a:pPr>
            <a:r>
              <a:t>Free-to-play, $20 per skin,  $DLC </a:t>
            </a:r>
          </a:p>
          <a:p>
            <a:pPr lvl="1">
              <a:defRPr sz="5300"/>
            </a:pPr>
            <a:r>
              <a:t>Convenience</a:t>
            </a:r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27958"/>
          <a:stretch>
            <a:fillRect/>
          </a:stretch>
        </p:blipFill>
        <p:spPr>
          <a:xfrm>
            <a:off x="15558967" y="3918136"/>
            <a:ext cx="6565168" cy="709451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81000" dist="119618" dir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Blockchainia (Arcade style JRPG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Blockchainia (Arcade style JRPG)</a:t>
            </a:r>
          </a:p>
        </p:txBody>
      </p:sp>
      <p:sp>
        <p:nvSpPr>
          <p:cNvPr id="161" name="How it works!"/>
          <p:cNvSpPr txBox="1"/>
          <p:nvPr>
            <p:ph type="body" idx="21"/>
          </p:nvPr>
        </p:nvSpPr>
        <p:spPr>
          <a:xfrm>
            <a:off x="1270000" y="2133600"/>
            <a:ext cx="21871225" cy="140462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How it works!</a:t>
            </a:r>
          </a:p>
        </p:txBody>
      </p:sp>
      <p:sp>
        <p:nvSpPr>
          <p:cNvPr id="162" name="Seasonal Releases explore chronological scenes…"/>
          <p:cNvSpPr txBox="1"/>
          <p:nvPr>
            <p:ph type="body" sz="half" idx="1"/>
          </p:nvPr>
        </p:nvSpPr>
        <p:spPr>
          <a:xfrm>
            <a:off x="10562434" y="3780967"/>
            <a:ext cx="13224059" cy="8432801"/>
          </a:xfrm>
          <a:prstGeom prst="rect">
            <a:avLst/>
          </a:prstGeom>
        </p:spPr>
        <p:txBody>
          <a:bodyPr/>
          <a:lstStyle/>
          <a:p>
            <a:pPr marL="530859" indent="-530859" defTabSz="2316479">
              <a:spcBef>
                <a:spcPts val="2200"/>
              </a:spcBef>
              <a:defRPr sz="4560"/>
            </a:pPr>
            <a:r>
              <a:t>Seasonal Releases explore chronological scenes </a:t>
            </a:r>
          </a:p>
          <a:p>
            <a:pPr lvl="1" marL="1061719" indent="-530859" defTabSz="2316479">
              <a:spcBef>
                <a:spcPts val="2200"/>
              </a:spcBef>
              <a:defRPr sz="4560"/>
            </a:pPr>
            <a:r>
              <a:t>Players Progress through 8 levels</a:t>
            </a:r>
          </a:p>
          <a:p>
            <a:pPr lvl="2" marL="1592580" indent="-530859" defTabSz="2316479">
              <a:spcBef>
                <a:spcPts val="2200"/>
              </a:spcBef>
              <a:defRPr sz="4560"/>
            </a:pPr>
            <a:r>
              <a:t>One level released each season</a:t>
            </a:r>
          </a:p>
          <a:p>
            <a:pPr lvl="1" marL="1061719" indent="-530859" defTabSz="2316479">
              <a:spcBef>
                <a:spcPts val="2200"/>
              </a:spcBef>
              <a:defRPr sz="4560"/>
            </a:pPr>
            <a:r>
              <a:t>Replay to rise in the leaderboards To play, create and connect a blockchain wallet, and pay </a:t>
            </a:r>
            <a:r>
              <a:rPr b="1"/>
              <a:t>GAME_PRICE</a:t>
            </a:r>
            <a:r>
              <a:t> set by the </a:t>
            </a:r>
            <a:r>
              <a:rPr b="1"/>
              <a:t>Game Server</a:t>
            </a:r>
            <a:r>
              <a:t>.</a:t>
            </a:r>
          </a:p>
          <a:p>
            <a:pPr marL="530859" indent="-530859" defTabSz="2316479">
              <a:spcBef>
                <a:spcPts val="2200"/>
              </a:spcBef>
              <a:defRPr sz="4560"/>
            </a:pPr>
            <a:r>
              <a:t>Will translate to full scale VR port after successful initial campaign</a:t>
            </a:r>
          </a:p>
        </p:txBody>
      </p:sp>
      <p:pic>
        <p:nvPicPr>
          <p:cNvPr id="1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9026" y="4536047"/>
            <a:ext cx="8368935" cy="626862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81000" dist="119618" dir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Blockchainia (Arcade style JRPG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Blockchainia (Arcade style JRPG)</a:t>
            </a:r>
          </a:p>
        </p:txBody>
      </p:sp>
      <p:sp>
        <p:nvSpPr>
          <p:cNvPr id="166" name="To Build Community"/>
          <p:cNvSpPr txBox="1"/>
          <p:nvPr>
            <p:ph type="body" idx="21"/>
          </p:nvPr>
        </p:nvSpPr>
        <p:spPr>
          <a:xfrm>
            <a:off x="1270000" y="2133600"/>
            <a:ext cx="21871225" cy="140462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To Build Community</a:t>
            </a:r>
          </a:p>
        </p:txBody>
      </p:sp>
      <p:sp>
        <p:nvSpPr>
          <p:cNvPr id="167" name="Pay-to-Play…"/>
          <p:cNvSpPr txBox="1"/>
          <p:nvPr>
            <p:ph type="body" sz="half" idx="1"/>
          </p:nvPr>
        </p:nvSpPr>
        <p:spPr>
          <a:xfrm>
            <a:off x="1270000" y="4267200"/>
            <a:ext cx="13224058" cy="8432800"/>
          </a:xfrm>
          <a:prstGeom prst="rect">
            <a:avLst/>
          </a:prstGeom>
        </p:spPr>
        <p:txBody>
          <a:bodyPr/>
          <a:lstStyle/>
          <a:p>
            <a:pPr/>
            <a:r>
              <a:t>Pay-to-Play</a:t>
            </a:r>
          </a:p>
          <a:p>
            <a:pPr lvl="1"/>
            <a:r>
              <a:t>Configurable price</a:t>
            </a:r>
          </a:p>
          <a:p>
            <a:pPr/>
            <a:r>
              <a:t>Earn back tokens in-game</a:t>
            </a:r>
          </a:p>
          <a:p>
            <a:pPr/>
            <a:r>
              <a:t>Players can also mint Environment Enemies</a:t>
            </a:r>
          </a:p>
          <a:p>
            <a:pPr lvl="1"/>
            <a:r>
              <a:t>Earn tokens Offline</a:t>
            </a:r>
          </a:p>
          <a:p>
            <a:pPr/>
            <a:r>
              <a:t>Portion of game fee is dropped by player on elimination</a:t>
            </a:r>
          </a:p>
        </p:txBody>
      </p:sp>
      <p:pic>
        <p:nvPicPr>
          <p:cNvPr id="168" name="MW-CV346_cartma_ZH_20140930163537.jpg" descr="MW-CV346_cartma_ZH_20140930163537.jpg"/>
          <p:cNvPicPr>
            <a:picLocks noChangeAspect="1"/>
          </p:cNvPicPr>
          <p:nvPr/>
        </p:nvPicPr>
        <p:blipFill>
          <a:blip r:embed="rId2">
            <a:extLst/>
          </a:blip>
          <a:srcRect l="12451" t="0" r="12451" b="0"/>
          <a:stretch>
            <a:fillRect/>
          </a:stretch>
        </p:blipFill>
        <p:spPr>
          <a:xfrm>
            <a:off x="15230793" y="4536047"/>
            <a:ext cx="8368935" cy="626862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81000" dist="119618" dir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ay Per Play? Will consumers go back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Pay Per Play? Will consumers go back?</a:t>
            </a:r>
          </a:p>
        </p:txBody>
      </p:sp>
      <p:sp>
        <p:nvSpPr>
          <p:cNvPr id="171" name="Cryptocurrencies + 90s Arcade + Living room + Online Multiplaye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Cryptocurrencies + 90s Arcade + Living room + Online Multiplayer</a:t>
            </a:r>
          </a:p>
        </p:txBody>
      </p:sp>
      <p:sp>
        <p:nvSpPr>
          <p:cNvPr id="172" name="Pay Per Play…"/>
          <p:cNvSpPr txBox="1"/>
          <p:nvPr>
            <p:ph type="body" sz="half" idx="1"/>
          </p:nvPr>
        </p:nvSpPr>
        <p:spPr>
          <a:xfrm>
            <a:off x="10757432" y="3753954"/>
            <a:ext cx="13412499" cy="9467626"/>
          </a:xfrm>
          <a:prstGeom prst="rect">
            <a:avLst/>
          </a:prstGeom>
        </p:spPr>
        <p:txBody>
          <a:bodyPr/>
          <a:lstStyle/>
          <a:p>
            <a:pPr marL="525272" indent="-525272" defTabSz="2292095">
              <a:spcBef>
                <a:spcPts val="2200"/>
              </a:spcBef>
              <a:defRPr sz="4512"/>
            </a:pPr>
            <a:r>
              <a:t>Pay Per Play</a:t>
            </a:r>
          </a:p>
          <a:p>
            <a:pPr lvl="1" marL="1050544" indent="-525272" defTabSz="2292095">
              <a:spcBef>
                <a:spcPts val="2200"/>
              </a:spcBef>
              <a:defRPr sz="4512"/>
            </a:pPr>
            <a:r>
              <a:t>1994, NBA Jam</a:t>
            </a:r>
          </a:p>
          <a:p>
            <a:pPr lvl="2" marL="1575816" indent="-525272" defTabSz="2292095">
              <a:spcBef>
                <a:spcPts val="2200"/>
              </a:spcBef>
              <a:defRPr sz="4512"/>
            </a:pPr>
            <a:r>
              <a:t>1.1 Billion from 20,000 cabinets</a:t>
            </a:r>
          </a:p>
          <a:p>
            <a:pPr lvl="2" marL="1575816" indent="-525272" defTabSz="2292095">
              <a:spcBef>
                <a:spcPts val="2200"/>
              </a:spcBef>
              <a:defRPr sz="4512"/>
            </a:pPr>
            <a:r>
              <a:t>25 cents per game/51 cents today=</a:t>
            </a:r>
          </a:p>
          <a:p>
            <a:pPr marL="525272" indent="-525272" defTabSz="2292095">
              <a:spcBef>
                <a:spcPts val="2200"/>
              </a:spcBef>
              <a:defRPr sz="4512"/>
            </a:pPr>
            <a:r>
              <a:t>VR Indie Developers create arcade-scale games</a:t>
            </a:r>
          </a:p>
          <a:p>
            <a:pPr marL="525272" indent="-525272" defTabSz="2292095">
              <a:spcBef>
                <a:spcPts val="2200"/>
              </a:spcBef>
              <a:defRPr sz="4512"/>
            </a:pPr>
            <a:r>
              <a:t>Indie Developers struggle to compete with AAA gaming studios:</a:t>
            </a:r>
          </a:p>
          <a:p>
            <a:pPr lvl="1" marL="1050544" indent="-525272" defTabSz="2292095">
              <a:spcBef>
                <a:spcPts val="2200"/>
              </a:spcBef>
              <a:defRPr sz="4512"/>
            </a:pPr>
            <a:r>
              <a:t>Distribution</a:t>
            </a:r>
          </a:p>
          <a:p>
            <a:pPr lvl="1" marL="1050544" indent="-525272" defTabSz="2292095">
              <a:spcBef>
                <a:spcPts val="2200"/>
              </a:spcBef>
              <a:defRPr sz="4512"/>
            </a:pPr>
            <a:r>
              <a:t>Scale</a:t>
            </a:r>
          </a:p>
        </p:txBody>
      </p:sp>
      <p:pic>
        <p:nvPicPr>
          <p:cNvPr id="1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92231" y="4001013"/>
            <a:ext cx="4906852" cy="631308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119618" dir="0">
              <a:srgbClr val="000000">
                <a:alpha val="75000"/>
              </a:srgbClr>
            </a:outerShdw>
          </a:effectLst>
        </p:spPr>
      </p:pic>
      <p:pic>
        <p:nvPicPr>
          <p:cNvPr id="17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02961" y="5626613"/>
            <a:ext cx="4776682" cy="631308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119618" dir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0407" y="3894889"/>
            <a:ext cx="4474534" cy="814727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381000" dist="119618" dir="0">
              <a:srgbClr val="000000">
                <a:alpha val="75000"/>
              </a:srgbClr>
            </a:outerShdw>
          </a:effectLst>
        </p:spPr>
      </p:pic>
      <p:sp>
        <p:nvSpPr>
          <p:cNvPr id="177" name="DeathTol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DeathToll</a:t>
            </a:r>
          </a:p>
        </p:txBody>
      </p:sp>
      <p:sp>
        <p:nvSpPr>
          <p:cNvPr id="178" name="“If you build it, they will come.”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“If you build it, they will come.”</a:t>
            </a:r>
          </a:p>
        </p:txBody>
      </p:sp>
      <p:sp>
        <p:nvSpPr>
          <p:cNvPr id="179" name="Web3 Arcade PvPvE VR Arena Looter Shooter…"/>
          <p:cNvSpPr txBox="1"/>
          <p:nvPr>
            <p:ph type="body" idx="1"/>
          </p:nvPr>
        </p:nvSpPr>
        <p:spPr>
          <a:xfrm>
            <a:off x="1270000" y="4267200"/>
            <a:ext cx="16528782" cy="8432800"/>
          </a:xfrm>
          <a:prstGeom prst="rect">
            <a:avLst/>
          </a:prstGeom>
        </p:spPr>
        <p:txBody>
          <a:bodyPr/>
          <a:lstStyle/>
          <a:p>
            <a:pPr/>
            <a:r>
              <a:t>Web3 Arcade PvPvE VR Arena Looter Shooter</a:t>
            </a:r>
          </a:p>
          <a:p>
            <a:pPr/>
            <a:r>
              <a:t>Acade style VR Battle Royale </a:t>
            </a:r>
          </a:p>
          <a:p>
            <a:pPr/>
            <a:r>
              <a:t>Player lounges (Server Lobbies)</a:t>
            </a:r>
          </a:p>
          <a:p>
            <a:pPr/>
            <a:r>
              <a:t>Seasonal Updates</a:t>
            </a:r>
          </a:p>
          <a:p>
            <a:pPr lvl="1"/>
            <a:r>
              <a:t>Features are Community Driven</a:t>
            </a:r>
          </a:p>
          <a:p>
            <a:pPr lvl="2"/>
            <a:r>
              <a:t>On-Blockchain DAO</a:t>
            </a:r>
          </a:p>
          <a:p>
            <a:pPr lvl="2"/>
            <a:r>
              <a:t>Discord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What Now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Now?</a:t>
            </a:r>
          </a:p>
        </p:txBody>
      </p:sp>
      <p:sp>
        <p:nvSpPr>
          <p:cNvPr id="182" name="$30,000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$30,000</a:t>
            </a:r>
          </a:p>
        </p:txBody>
      </p:sp>
      <p:sp>
        <p:nvSpPr>
          <p:cNvPr id="183" name="Establish MVP and Initial Sprint Cycle Velocit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1084072" indent="-542036" defTabSz="2365248">
              <a:spcBef>
                <a:spcPts val="2300"/>
              </a:spcBef>
              <a:defRPr sz="4656"/>
            </a:pPr>
            <a:r>
              <a:t>Establish MVP and Initial Sprint Cycle Velocity</a:t>
            </a:r>
          </a:p>
          <a:p>
            <a:pPr lvl="1" marL="1084072" indent="-542036" defTabSz="2365248">
              <a:spcBef>
                <a:spcPts val="2300"/>
              </a:spcBef>
              <a:defRPr sz="4656"/>
            </a:pPr>
            <a:r>
              <a:t>Hardware/Software</a:t>
            </a:r>
          </a:p>
          <a:p>
            <a:pPr lvl="2" marL="1626108" indent="-542036" defTabSz="2365248">
              <a:spcBef>
                <a:spcPts val="2300"/>
              </a:spcBef>
              <a:defRPr sz="4656"/>
            </a:pPr>
            <a:r>
              <a:t>Servers/Nodes</a:t>
            </a:r>
          </a:p>
          <a:p>
            <a:pPr lvl="2" marL="1626108" indent="-542036" defTabSz="2365248">
              <a:spcBef>
                <a:spcPts val="2300"/>
              </a:spcBef>
              <a:defRPr sz="4656"/>
            </a:pPr>
            <a:r>
              <a:t>Developer Tools</a:t>
            </a:r>
          </a:p>
          <a:p>
            <a:pPr lvl="1" marL="1084072" indent="-542036" defTabSz="2365248">
              <a:spcBef>
                <a:spcPts val="2300"/>
              </a:spcBef>
              <a:defRPr sz="4656"/>
            </a:pPr>
            <a:r>
              <a:t>Set deliverables</a:t>
            </a:r>
          </a:p>
          <a:p>
            <a:pPr lvl="2" marL="1626108" indent="-542036" defTabSz="2365248">
              <a:spcBef>
                <a:spcPts val="2300"/>
              </a:spcBef>
              <a:defRPr sz="4656"/>
            </a:pPr>
            <a:r>
              <a:t>Establish velocity </a:t>
            </a:r>
          </a:p>
          <a:p>
            <a:pPr lvl="2" marL="1626108" indent="-542036" defTabSz="2365248">
              <a:spcBef>
                <a:spcPts val="2300"/>
              </a:spcBef>
              <a:defRPr sz="4656"/>
            </a:pPr>
            <a:r>
              <a:t>Scale active users with deliverables</a:t>
            </a:r>
          </a:p>
          <a:p>
            <a:pPr lvl="2" marL="1626108" indent="-542036" defTabSz="2365248">
              <a:spcBef>
                <a:spcPts val="2300"/>
              </a:spcBef>
              <a:defRPr sz="4656"/>
            </a:pPr>
            <a:r>
              <a:t>Set trajectory</a:t>
            </a:r>
          </a:p>
        </p:txBody>
      </p:sp>
      <p:pic>
        <p:nvPicPr>
          <p:cNvPr id="18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5433949" y="4897737"/>
            <a:ext cx="7177320" cy="504655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Where do we go from her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Where do we go from here?</a:t>
            </a:r>
          </a:p>
        </p:txBody>
      </p:sp>
      <p:sp>
        <p:nvSpPr>
          <p:cNvPr id="187" name="On Successful Demo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On Successful Demo</a:t>
            </a:r>
          </a:p>
        </p:txBody>
      </p:sp>
      <p:sp>
        <p:nvSpPr>
          <p:cNvPr id="188" name="Development…"/>
          <p:cNvSpPr txBox="1"/>
          <p:nvPr>
            <p:ph type="body" sz="half" idx="1"/>
          </p:nvPr>
        </p:nvSpPr>
        <p:spPr>
          <a:xfrm>
            <a:off x="11453859" y="4271367"/>
            <a:ext cx="13550517" cy="8432801"/>
          </a:xfrm>
          <a:prstGeom prst="rect">
            <a:avLst/>
          </a:prstGeom>
        </p:spPr>
        <p:txBody>
          <a:bodyPr/>
          <a:lstStyle/>
          <a:p>
            <a:pPr lvl="1"/>
            <a:r>
              <a:t>Development</a:t>
            </a:r>
          </a:p>
          <a:p>
            <a:pPr lvl="2"/>
            <a:r>
              <a:t>Development. Costs: </a:t>
            </a:r>
            <a:r>
              <a:rPr b="1"/>
              <a:t>$22,698</a:t>
            </a:r>
          </a:p>
          <a:p>
            <a:pPr lvl="1"/>
            <a:r>
              <a:t>Market Research</a:t>
            </a:r>
          </a:p>
          <a:p>
            <a:pPr lvl="2"/>
            <a:r>
              <a:t>Market Research - Test Live Gameplay</a:t>
            </a:r>
          </a:p>
          <a:p>
            <a:pPr lvl="2"/>
            <a:r>
              <a:t>Measure engagement time</a:t>
            </a:r>
          </a:p>
          <a:p>
            <a:pPr lvl="2"/>
            <a:r>
              <a:t>Projected Cost: </a:t>
            </a:r>
            <a:r>
              <a:rPr b="1"/>
              <a:t>$11,400</a:t>
            </a:r>
            <a:endParaRPr b="1"/>
          </a:p>
          <a:p>
            <a:pPr lvl="1"/>
            <a:r>
              <a:rPr b="1"/>
              <a:t>Total (Estimated): $34,098</a:t>
            </a:r>
          </a:p>
        </p:txBody>
      </p:sp>
      <p:pic>
        <p:nvPicPr>
          <p:cNvPr id="189" name="Screen Shot 2023-02-13 at 9.58.22 PM.png" descr="Screen Shot 2023-02-13 at 9.58.22 PM.png"/>
          <p:cNvPicPr>
            <a:picLocks noChangeAspect="1"/>
          </p:cNvPicPr>
          <p:nvPr/>
        </p:nvPicPr>
        <p:blipFill>
          <a:blip r:embed="rId2">
            <a:extLst/>
          </a:blip>
          <a:srcRect l="0" t="6371" r="0" b="6371"/>
          <a:stretch>
            <a:fillRect/>
          </a:stretch>
        </p:blipFill>
        <p:spPr>
          <a:xfrm>
            <a:off x="1432740" y="5114276"/>
            <a:ext cx="9740901" cy="54864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rojected Revenue from Live MV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Projected Revenue from Live MVP</a:t>
            </a:r>
          </a:p>
        </p:txBody>
      </p:sp>
      <p:sp>
        <p:nvSpPr>
          <p:cNvPr id="192" name="Per NFT Collection Release"/>
          <p:cNvSpPr txBox="1"/>
          <p:nvPr>
            <p:ph type="body" idx="21"/>
          </p:nvPr>
        </p:nvSpPr>
        <p:spPr>
          <a:xfrm>
            <a:off x="1270000" y="2133600"/>
            <a:ext cx="21844000" cy="26008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Per NFT Collection Release</a:t>
            </a:r>
          </a:p>
        </p:txBody>
      </p:sp>
      <p:pic>
        <p:nvPicPr>
          <p:cNvPr id="193" name="Screen Shot 2023-02-13 at 7.24.24 PM.png" descr="Screen Shot 2023-02-13 at 7.24.24 PM.png"/>
          <p:cNvPicPr>
            <a:picLocks noChangeAspect="1"/>
          </p:cNvPicPr>
          <p:nvPr/>
        </p:nvPicPr>
        <p:blipFill>
          <a:blip r:embed="rId2">
            <a:extLst/>
          </a:blip>
          <a:srcRect l="6441" t="0" r="6441" b="0"/>
          <a:stretch>
            <a:fillRect/>
          </a:stretch>
        </p:blipFill>
        <p:spPr>
          <a:xfrm>
            <a:off x="12616076" y="5744567"/>
            <a:ext cx="9740901" cy="54864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graphicFrame>
        <p:nvGraphicFramePr>
          <p:cNvPr id="194" name="Game Development Revenue (NFT Playable Characters) for One Game"/>
          <p:cNvGraphicFramePr/>
          <p:nvPr/>
        </p:nvGraphicFramePr>
        <p:xfrm>
          <a:off x="1967926" y="5384543"/>
          <a:ext cx="10019169" cy="584477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501617"/>
                <a:gridCol w="2501617"/>
                <a:gridCol w="2501617"/>
                <a:gridCol w="2501617"/>
              </a:tblGrid>
              <a:tr h="351332">
                <a:tc gridSpan="4">
                  <a:txBody>
                    <a:bodyPr/>
                    <a:lstStyle/>
                    <a:p>
                      <a:pPr defTabSz="457200">
                        <a:spcBef>
                          <a:spcPts val="600"/>
                        </a:spcBef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Game Development Revenue (NFT Playable Characters) for One Game</a:t>
                      </a:r>
                    </a:p>
                  </a:txBody>
                  <a:tcPr marL="50800" marR="50800" marT="50800" marB="50800" anchor="ctr" anchorCtr="0" horzOverflow="overflow">
                    <a:lnL/>
                    <a:lnR/>
                    <a:lnT/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1520528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NFTs in Collection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56C1FF"/>
                        </a:gs>
                        <a:gs pos="100000">
                          <a:schemeClr val="accent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Bundle Price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56C1FF"/>
                        </a:gs>
                        <a:gs pos="100000">
                          <a:schemeClr val="accent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Quantity per Purchase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56C1FF"/>
                        </a:gs>
                        <a:gs pos="100000">
                          <a:schemeClr val="accent1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Total Revenue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56C1FF"/>
                        </a:gs>
                        <a:gs pos="100000">
                          <a:schemeClr val="accent1"/>
                        </a:gs>
                      </a:gsLst>
                      <a:lin ang="5400000" scaled="0"/>
                    </a:gradFill>
                  </a:tcPr>
                </a:tc>
              </a:tr>
              <a:tr h="1320070"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100,000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$3.00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$300,000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</a:tr>
              <a:tr h="1320070"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100,000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$12.00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$400,000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</a:tr>
              <a:tr h="1320070"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100,000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$15.00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$300,000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5D5D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810092"/>
      </a:dk1>
      <a:lt1>
        <a:srgbClr val="929292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929292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929292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